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Robot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70968C-3050-47A9-B90D-62C1620DB76A}">
  <a:tblStyle styleId="{8670968C-3050-47A9-B90D-62C1620DB7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oboto-bold.fntdata"/><Relationship Id="rId10" Type="http://schemas.openxmlformats.org/officeDocument/2006/relationships/slide" Target="slides/slide4.xml"/><Relationship Id="rId54" Type="http://schemas.openxmlformats.org/officeDocument/2006/relationships/font" Target="fonts/Roboto-regular.fntdata"/><Relationship Id="rId13" Type="http://schemas.openxmlformats.org/officeDocument/2006/relationships/slide" Target="slides/slide7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6.xml"/><Relationship Id="rId56" Type="http://schemas.openxmlformats.org/officeDocument/2006/relationships/font" Target="fonts/Robo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7899ead8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67899ead8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7899ead8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7899ead8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7899ead8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7899ead8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7899ead8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7899ead8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b1c2c257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b1c2c257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ae298f88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6ae298f88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7899ead8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67899ead8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67899ead8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67899ead8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67899ead8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67899ead8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7899ead8c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67899ead8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7899ead8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7899ead8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6ae298f88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6ae298f88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7899ead8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67899ead8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6b1c2c257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6b1c2c257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b1c2c257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6b1c2c257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6ae298f88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6ae298f88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b3bc35b9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b3bc35b9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c304279a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c304279a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6ae298f8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6ae298f8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6b5a3307d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6b5a3307d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6b3bc35b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6b3bc35b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613be01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613be01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6b1c2c257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6b1c2c257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6b3bc35b9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6b3bc35b9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6b3b226d4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6b3b226d4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6b3b226d4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6b3b226d4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6b3b226d4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6b3b226d4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6b1c2c257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6b1c2c257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678e1938d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678e1938d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7899ead8c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67899ead8c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67899ead8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67899ead8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678e1938d2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678e1938d2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7899ead8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67899ead8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b613be01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b613be01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67899ead8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67899ead8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67899ead8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67899ead8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67899ead8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67899ead8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678e1938d2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678e1938d2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67899ead8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67899ead8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67899ead8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67899ead8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67899ead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67899ead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78e1938d2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678e1938d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78e1938d2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678e1938d2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7899ead8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7899ead8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78e1938d2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678e1938d2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78e1938d2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78e1938d2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jpg"/><Relationship Id="rId10" Type="http://schemas.openxmlformats.org/officeDocument/2006/relationships/image" Target="../media/image20.png"/><Relationship Id="rId13" Type="http://schemas.openxmlformats.org/officeDocument/2006/relationships/image" Target="../media/image31.jpg"/><Relationship Id="rId12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jpg"/><Relationship Id="rId4" Type="http://schemas.openxmlformats.org/officeDocument/2006/relationships/image" Target="../media/image30.jpg"/><Relationship Id="rId9" Type="http://schemas.openxmlformats.org/officeDocument/2006/relationships/image" Target="../media/image38.png"/><Relationship Id="rId15" Type="http://schemas.openxmlformats.org/officeDocument/2006/relationships/image" Target="../media/image41.jpg"/><Relationship Id="rId14" Type="http://schemas.openxmlformats.org/officeDocument/2006/relationships/image" Target="../media/image51.jpg"/><Relationship Id="rId17" Type="http://schemas.openxmlformats.org/officeDocument/2006/relationships/image" Target="../media/image43.jpg"/><Relationship Id="rId16" Type="http://schemas.openxmlformats.org/officeDocument/2006/relationships/image" Target="../media/image49.jpg"/><Relationship Id="rId5" Type="http://schemas.openxmlformats.org/officeDocument/2006/relationships/image" Target="../media/image32.jpg"/><Relationship Id="rId19" Type="http://schemas.openxmlformats.org/officeDocument/2006/relationships/image" Target="../media/image55.jpg"/><Relationship Id="rId6" Type="http://schemas.openxmlformats.org/officeDocument/2006/relationships/image" Target="../media/image29.jpg"/><Relationship Id="rId18" Type="http://schemas.openxmlformats.org/officeDocument/2006/relationships/image" Target="../media/image44.jpg"/><Relationship Id="rId7" Type="http://schemas.openxmlformats.org/officeDocument/2006/relationships/image" Target="../media/image27.jpg"/><Relationship Id="rId8" Type="http://schemas.openxmlformats.org/officeDocument/2006/relationships/image" Target="../media/image37.jp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jpg"/><Relationship Id="rId10" Type="http://schemas.openxmlformats.org/officeDocument/2006/relationships/image" Target="../media/image58.jpg"/><Relationship Id="rId13" Type="http://schemas.openxmlformats.org/officeDocument/2006/relationships/image" Target="../media/image37.jpg"/><Relationship Id="rId12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9" Type="http://schemas.openxmlformats.org/officeDocument/2006/relationships/image" Target="../media/image57.jpg"/><Relationship Id="rId5" Type="http://schemas.openxmlformats.org/officeDocument/2006/relationships/image" Target="../media/image39.jpg"/><Relationship Id="rId6" Type="http://schemas.openxmlformats.org/officeDocument/2006/relationships/image" Target="../media/image30.jpg"/><Relationship Id="rId7" Type="http://schemas.openxmlformats.org/officeDocument/2006/relationships/image" Target="../media/image32.jpg"/><Relationship Id="rId8" Type="http://schemas.openxmlformats.org/officeDocument/2006/relationships/image" Target="../media/image4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pdf/2301.12531.pdf" TargetMode="External"/><Relationship Id="rId10" Type="http://schemas.openxmlformats.org/officeDocument/2006/relationships/hyperlink" Target="https://github.com/JalaliLabUCLA/phycv" TargetMode="External"/><Relationship Id="rId12" Type="http://schemas.openxmlformats.org/officeDocument/2006/relationships/hyperlink" Target="https://zihaogeng.medium.com/how-to-evaluate-an-object-detection-model-iou-precision-recall-and-map-f7cc12e0dcf6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oc.bdd100k.com/format.html" TargetMode="External"/><Relationship Id="rId4" Type="http://schemas.openxmlformats.org/officeDocument/2006/relationships/hyperlink" Target="https://bdd-data.berkeley.edu/" TargetMode="External"/><Relationship Id="rId9" Type="http://schemas.openxmlformats.org/officeDocument/2006/relationships/hyperlink" Target="https://arxiv.org/pdf/2310.01641v3.pdf" TargetMode="External"/><Relationship Id="rId5" Type="http://schemas.openxmlformats.org/officeDocument/2006/relationships/hyperlink" Target="https://github.com/hustvl/YOLOP" TargetMode="External"/><Relationship Id="rId6" Type="http://schemas.openxmlformats.org/officeDocument/2006/relationships/hyperlink" Target="https://arxiv.org/pdf/2108.11250.pdf" TargetMode="External"/><Relationship Id="rId7" Type="http://schemas.openxmlformats.org/officeDocument/2006/relationships/hyperlink" Target="https://github.com/chequanghuy/TwinLiteNet" TargetMode="External"/><Relationship Id="rId8" Type="http://schemas.openxmlformats.org/officeDocument/2006/relationships/hyperlink" Target="https://arxiv.org/pdf/2307.10705.pdf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Relationship Id="rId5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jpg"/><Relationship Id="rId4" Type="http://schemas.openxmlformats.org/officeDocument/2006/relationships/image" Target="../media/image11.png"/><Relationship Id="rId5" Type="http://schemas.openxmlformats.org/officeDocument/2006/relationships/image" Target="../media/image64.png"/><Relationship Id="rId6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6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7.jpg"/><Relationship Id="rId4" Type="http://schemas.openxmlformats.org/officeDocument/2006/relationships/image" Target="../media/image65.png"/><Relationship Id="rId5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Group 3</a:t>
            </a:r>
            <a:r>
              <a:rPr lang="en" sz="3500"/>
              <a:t> 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Lane Detection via Physical Algorithms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3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110">
                <a:solidFill>
                  <a:schemeClr val="dk1"/>
                </a:solidFill>
              </a:rPr>
              <a:t>Final Presentation</a:t>
            </a:r>
            <a:endParaRPr sz="211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11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110">
                <a:solidFill>
                  <a:schemeClr val="dk1"/>
                </a:solidFill>
              </a:rPr>
              <a:t>March 11</a:t>
            </a:r>
            <a:endParaRPr sz="211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11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810"/>
              <a:t>Ashwani Aggarwal &amp; Shihe Pan</a:t>
            </a:r>
            <a:endParaRPr sz="181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BDD100K </a:t>
            </a:r>
            <a:r>
              <a:rPr lang="en"/>
              <a:t>Dataset</a:t>
            </a:r>
            <a:endParaRPr/>
          </a:p>
        </p:txBody>
      </p:sp>
      <p:sp>
        <p:nvSpPr>
          <p:cNvPr id="187" name="Google Shape;1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BDD100K Dataset</a:t>
            </a:r>
            <a:endParaRPr/>
          </a:p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Includes data for a variety of tasks - lanes, objects, drivable area - under diverse conditions.  Contains </a:t>
            </a:r>
            <a:r>
              <a:rPr lang="en"/>
              <a:t>100K Images - 70k train, 10k validation, 20k test.</a:t>
            </a:r>
            <a:endParaRPr/>
          </a:p>
        </p:txBody>
      </p:sp>
      <p:sp>
        <p:nvSpPr>
          <p:cNvPr id="194" name="Google Shape;1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3">
            <a:alphaModFix/>
          </a:blip>
          <a:srcRect b="1612" l="3728" r="3533" t="3528"/>
          <a:stretch/>
        </p:blipFill>
        <p:spPr>
          <a:xfrm>
            <a:off x="1339386" y="1911100"/>
            <a:ext cx="6465239" cy="27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/>
          <p:nvPr/>
        </p:nvSpPr>
        <p:spPr>
          <a:xfrm>
            <a:off x="135600" y="4636675"/>
            <a:ext cx="36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Source: </a:t>
            </a:r>
            <a:r>
              <a:rPr lang="en" sz="900">
                <a:solidFill>
                  <a:schemeClr val="dk2"/>
                </a:solidFill>
              </a:rPr>
              <a:t>https://arxiv.org/pdf/1805.04687.pdf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Benchmarks: YOLOP, TwinLiteNet</a:t>
            </a:r>
            <a:endParaRPr/>
          </a:p>
        </p:txBody>
      </p:sp>
      <p:sp>
        <p:nvSpPr>
          <p:cNvPr id="202" name="Google Shape;2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YOLOP - Large Baseline</a:t>
            </a:r>
            <a:endParaRPr/>
          </a:p>
        </p:txBody>
      </p: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311700" y="1152475"/>
            <a:ext cx="85206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Only Look Once for Panoptic Driving Perception (YOLOP) is a multitask model for </a:t>
            </a:r>
            <a:r>
              <a:rPr lang="en" u="sng"/>
              <a:t>object, drivable area, and lane detection</a:t>
            </a:r>
            <a:r>
              <a:rPr lang="en"/>
              <a:t> that will be our larger baseline.</a:t>
            </a:r>
            <a:endParaRPr/>
          </a:p>
        </p:txBody>
      </p:sp>
      <p:sp>
        <p:nvSpPr>
          <p:cNvPr id="209" name="Google Shape;20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 rotWithShape="1">
          <a:blip r:embed="rId3">
            <a:alphaModFix/>
          </a:blip>
          <a:srcRect b="53765" l="0" r="0" t="0"/>
          <a:stretch/>
        </p:blipFill>
        <p:spPr>
          <a:xfrm>
            <a:off x="265913" y="2003065"/>
            <a:ext cx="3226354" cy="1434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 rotWithShape="1">
          <a:blip r:embed="rId3">
            <a:alphaModFix/>
          </a:blip>
          <a:srcRect b="0" l="0" r="0" t="53765"/>
          <a:stretch/>
        </p:blipFill>
        <p:spPr>
          <a:xfrm>
            <a:off x="5870683" y="1964370"/>
            <a:ext cx="3226354" cy="14347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5"/>
          <p:cNvCxnSpPr>
            <a:stCxn id="210" idx="3"/>
            <a:endCxn id="213" idx="0"/>
          </p:cNvCxnSpPr>
          <p:nvPr/>
        </p:nvCxnSpPr>
        <p:spPr>
          <a:xfrm>
            <a:off x="3492267" y="2720424"/>
            <a:ext cx="453000" cy="8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5"/>
          <p:cNvSpPr txBox="1"/>
          <p:nvPr/>
        </p:nvSpPr>
        <p:spPr>
          <a:xfrm>
            <a:off x="135600" y="4636675"/>
            <a:ext cx="36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Source: </a:t>
            </a:r>
            <a:r>
              <a:rPr lang="en" sz="900">
                <a:solidFill>
                  <a:schemeClr val="dk2"/>
                </a:solidFill>
              </a:rPr>
              <a:t>https://arxiv.org/pdf/2108.11250.pdf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213" name="Google Shape;213;p25"/>
          <p:cNvPicPr preferRelativeResize="0"/>
          <p:nvPr/>
        </p:nvPicPr>
        <p:blipFill rotWithShape="1">
          <a:blip r:embed="rId4">
            <a:alphaModFix/>
          </a:blip>
          <a:srcRect b="4689" l="4522" r="3733" t="7499"/>
          <a:stretch/>
        </p:blipFill>
        <p:spPr>
          <a:xfrm>
            <a:off x="2627183" y="3546300"/>
            <a:ext cx="2636241" cy="143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5"/>
          <p:cNvCxnSpPr>
            <a:stCxn id="213" idx="0"/>
            <a:endCxn id="211" idx="1"/>
          </p:cNvCxnSpPr>
          <p:nvPr/>
        </p:nvCxnSpPr>
        <p:spPr>
          <a:xfrm flipH="1" rot="10800000">
            <a:off x="3945304" y="2681700"/>
            <a:ext cx="1925400" cy="86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5"/>
          <p:cNvSpPr txBox="1"/>
          <p:nvPr/>
        </p:nvSpPr>
        <p:spPr>
          <a:xfrm>
            <a:off x="5569650" y="3651775"/>
            <a:ext cx="3451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 shared encoder, 3 separate decoders (</a:t>
            </a:r>
            <a:r>
              <a:rPr lang="en" sz="1800" u="sng">
                <a:solidFill>
                  <a:schemeClr val="dk2"/>
                </a:solidFill>
              </a:rPr>
              <a:t>7.9 million trainable parameters</a:t>
            </a:r>
            <a:r>
              <a:rPr lang="en" sz="1800">
                <a:solidFill>
                  <a:schemeClr val="dk2"/>
                </a:solidFill>
              </a:rPr>
              <a:t>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TwinLiteNet - Smaller Baseline</a:t>
            </a:r>
            <a:endParaRPr/>
          </a:p>
        </p:txBody>
      </p:sp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TwinLiteNet is a significantly smaller model (0.4 million trainable parameters) based in part off of YOLOP for lane line detection and drivable area segmentation.</a:t>
            </a:r>
            <a:endParaRPr/>
          </a:p>
        </p:txBody>
      </p:sp>
      <p:sp>
        <p:nvSpPr>
          <p:cNvPr id="223" name="Google Shape;22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75" y="2020152"/>
            <a:ext cx="7458576" cy="2413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 txBox="1"/>
          <p:nvPr/>
        </p:nvSpPr>
        <p:spPr>
          <a:xfrm>
            <a:off x="135600" y="4636675"/>
            <a:ext cx="36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Source: </a:t>
            </a:r>
            <a:r>
              <a:rPr lang="en" sz="900">
                <a:solidFill>
                  <a:schemeClr val="dk2"/>
                </a:solidFill>
              </a:rPr>
              <a:t>https://arxiv.org/pdf/2307.10705.pdf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</a:t>
            </a:r>
            <a:endParaRPr/>
          </a:p>
        </p:txBody>
      </p:sp>
      <p:sp>
        <p:nvSpPr>
          <p:cNvPr id="231" name="Google Shape;23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 - Line Accuracy</a:t>
            </a:r>
            <a:endParaRPr/>
          </a:p>
        </p:txBody>
      </p:sp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Due to class imbalance, accuracy will always be very high.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Solution: Calculate accuracy only for the lines (ratio of correctly marked lane pixels to total ground truth lane pixels).  We can also interpret this as the sensitivity.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Issue: Does not take into account background pixels labelled as lane lines (FP)</a:t>
            </a:r>
            <a:endParaRPr/>
          </a:p>
        </p:txBody>
      </p:sp>
      <p:sp>
        <p:nvSpPr>
          <p:cNvPr id="238" name="Google Shape;23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 rotWithShape="1">
          <a:blip r:embed="rId3">
            <a:alphaModFix/>
          </a:blip>
          <a:srcRect b="0" l="1820" r="55152" t="69287"/>
          <a:stretch/>
        </p:blipFill>
        <p:spPr>
          <a:xfrm>
            <a:off x="3055312" y="2867175"/>
            <a:ext cx="3033375" cy="658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0" name="Google Shape;240;p28"/>
          <p:cNvSpPr txBox="1"/>
          <p:nvPr/>
        </p:nvSpPr>
        <p:spPr>
          <a:xfrm>
            <a:off x="135600" y="4636675"/>
            <a:ext cx="36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Source: </a:t>
            </a:r>
            <a:r>
              <a:rPr lang="en" sz="900">
                <a:solidFill>
                  <a:schemeClr val="dk2"/>
                </a:solidFill>
              </a:rPr>
              <a:t>https://arxiv.org/pdf/2310.01641v3.pdf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 - </a:t>
            </a:r>
            <a:r>
              <a:rPr lang="en">
                <a:solidFill>
                  <a:srgbClr val="0000FF"/>
                </a:solidFill>
              </a:rPr>
              <a:t>I</a:t>
            </a:r>
            <a:r>
              <a:rPr lang="en"/>
              <a:t>o</a:t>
            </a:r>
            <a:r>
              <a:rPr lang="en">
                <a:solidFill>
                  <a:srgbClr val="9900FF"/>
                </a:solidFill>
              </a:rPr>
              <a:t>U</a:t>
            </a:r>
            <a:r>
              <a:rPr lang="en"/>
              <a:t> (</a:t>
            </a:r>
            <a:r>
              <a:rPr lang="en">
                <a:solidFill>
                  <a:srgbClr val="0000FF"/>
                </a:solidFill>
              </a:rPr>
              <a:t>Intersection</a:t>
            </a:r>
            <a:r>
              <a:rPr lang="en"/>
              <a:t> over </a:t>
            </a:r>
            <a:r>
              <a:rPr lang="en">
                <a:solidFill>
                  <a:srgbClr val="9900FF"/>
                </a:solidFill>
              </a:rPr>
              <a:t>Union</a:t>
            </a:r>
            <a:r>
              <a:rPr lang="en"/>
              <a:t>)</a:t>
            </a:r>
            <a:endParaRPr/>
          </a:p>
        </p:txBody>
      </p:sp>
      <p:sp>
        <p:nvSpPr>
          <p:cNvPr id="246" name="Google Shape;24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Intuition: </a:t>
            </a:r>
            <a:r>
              <a:rPr lang="en">
                <a:solidFill>
                  <a:srgbClr val="3C78D8"/>
                </a:solidFill>
              </a:rPr>
              <a:t>Intersection</a:t>
            </a:r>
            <a:r>
              <a:rPr lang="en"/>
              <a:t> of predicted and actual lanes divided by </a:t>
            </a:r>
            <a:r>
              <a:rPr lang="en">
                <a:solidFill>
                  <a:srgbClr val="8E7CC3"/>
                </a:solidFill>
              </a:rPr>
              <a:t>union </a:t>
            </a:r>
            <a:r>
              <a:rPr lang="en"/>
              <a:t>of predicted and actual lanes.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Also have m</a:t>
            </a:r>
            <a:r>
              <a:rPr lang="en">
                <a:solidFill>
                  <a:schemeClr val="accent1"/>
                </a:solidFill>
              </a:rPr>
              <a:t>I</a:t>
            </a:r>
            <a:r>
              <a:rPr lang="en"/>
              <a:t>o</a:t>
            </a:r>
            <a:r>
              <a:rPr lang="en">
                <a:solidFill>
                  <a:srgbClr val="9900FF"/>
                </a:solidFill>
              </a:rPr>
              <a:t>U </a:t>
            </a:r>
            <a:r>
              <a:rPr lang="en"/>
              <a:t>where we calculate this for background as well and </a:t>
            </a:r>
            <a:r>
              <a:rPr lang="en"/>
              <a:t>average</a:t>
            </a:r>
            <a:r>
              <a:rPr lang="en"/>
              <a:t>.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247" name="Google Shape;24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 b="0" l="1623" r="0" t="0"/>
          <a:stretch/>
        </p:blipFill>
        <p:spPr>
          <a:xfrm>
            <a:off x="697425" y="1809700"/>
            <a:ext cx="2656975" cy="21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/>
        </p:nvSpPr>
        <p:spPr>
          <a:xfrm>
            <a:off x="135600" y="4636675"/>
            <a:ext cx="657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Source: </a:t>
            </a:r>
            <a:r>
              <a:rPr lang="en" sz="900">
                <a:solidFill>
                  <a:schemeClr val="dk2"/>
                </a:solidFill>
              </a:rPr>
              <a:t>https://zihaogeng.medium.com/how-to-evaluate-an-object-detection-model-iou-precision-recall-and-map-f7cc12e0dcf6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4775375" y="1945300"/>
            <a:ext cx="317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Can be calculated in practice as TP / (TP + FN + FP)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PhyCV preprocessing</a:t>
            </a:r>
            <a:endParaRPr/>
          </a:p>
        </p:txBody>
      </p:sp>
      <p:sp>
        <p:nvSpPr>
          <p:cNvPr id="256" name="Google Shape;25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PST can highlight lane lines in image</a:t>
            </a:r>
            <a:endParaRPr/>
          </a:p>
        </p:txBody>
      </p:sp>
      <p:sp>
        <p:nvSpPr>
          <p:cNvPr id="262" name="Google Shape;26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31"/>
          <p:cNvPicPr preferRelativeResize="0"/>
          <p:nvPr/>
        </p:nvPicPr>
        <p:blipFill rotWithShape="1">
          <a:blip r:embed="rId3">
            <a:alphaModFix/>
          </a:blip>
          <a:srcRect b="13452" l="5540" r="51873" t="5850"/>
          <a:stretch/>
        </p:blipFill>
        <p:spPr>
          <a:xfrm>
            <a:off x="606513" y="1768284"/>
            <a:ext cx="3601099" cy="2028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 rotWithShape="1">
          <a:blip r:embed="rId4">
            <a:alphaModFix/>
          </a:blip>
          <a:srcRect b="12617" l="5514" r="51805" t="5502"/>
          <a:stretch/>
        </p:blipFill>
        <p:spPr>
          <a:xfrm>
            <a:off x="4936388" y="1755612"/>
            <a:ext cx="3601099" cy="2053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31"/>
          <p:cNvCxnSpPr>
            <a:stCxn id="263" idx="3"/>
            <a:endCxn id="264" idx="1"/>
          </p:cNvCxnSpPr>
          <p:nvPr/>
        </p:nvCxnSpPr>
        <p:spPr>
          <a:xfrm>
            <a:off x="4207612" y="2782380"/>
            <a:ext cx="72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 of Each Member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Pre-midterm</a:t>
            </a:r>
            <a:r>
              <a:rPr lang="en" sz="2000"/>
              <a:t>: 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</a:t>
            </a:r>
            <a:r>
              <a:rPr lang="en" sz="1600"/>
              <a:t>ork was done in a pair programming setting as most tasks needed to be done linearly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Post-midterm</a:t>
            </a:r>
            <a:r>
              <a:rPr lang="en" sz="2000"/>
              <a:t>: 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Ashwani worked mainly on PhyCV preprocessing strategies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Shihe worked mainly on neural network training with preprocessed data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Result analysis was done together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Presentation </a:t>
            </a:r>
            <a:endParaRPr sz="20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Divided into sections that are </a:t>
            </a:r>
            <a:r>
              <a:rPr lang="en" sz="1600"/>
              <a:t>evenly distributed </a:t>
            </a:r>
            <a:r>
              <a:rPr lang="en" sz="1600"/>
              <a:t>between members</a:t>
            </a:r>
            <a:endParaRPr sz="1600"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 Pipeline</a:t>
            </a:r>
            <a:endParaRPr/>
          </a:p>
        </p:txBody>
      </p:sp>
      <p:sp>
        <p:nvSpPr>
          <p:cNvPr id="271" name="Google Shape;27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32"/>
          <p:cNvSpPr txBox="1"/>
          <p:nvPr/>
        </p:nvSpPr>
        <p:spPr>
          <a:xfrm>
            <a:off x="511163" y="2665138"/>
            <a:ext cx="87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Image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1780072" y="2665150"/>
            <a:ext cx="876300" cy="4617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Night?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3043725" y="1781675"/>
            <a:ext cx="876300" cy="4617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VEViD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4374813" y="2665138"/>
            <a:ext cx="632100" cy="461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PST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6" name="Google Shape;276;p32"/>
          <p:cNvSpPr txBox="1"/>
          <p:nvPr/>
        </p:nvSpPr>
        <p:spPr>
          <a:xfrm>
            <a:off x="6328548" y="1677125"/>
            <a:ext cx="825600" cy="4617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Digital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6328538" y="3700713"/>
            <a:ext cx="930000" cy="461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Analog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78" name="Google Shape;278;p32"/>
          <p:cNvCxnSpPr>
            <a:stCxn id="273" idx="0"/>
            <a:endCxn id="274" idx="1"/>
          </p:cNvCxnSpPr>
          <p:nvPr/>
        </p:nvCxnSpPr>
        <p:spPr>
          <a:xfrm flipH="1" rot="10800000">
            <a:off x="2218222" y="2012650"/>
            <a:ext cx="825600" cy="6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32"/>
          <p:cNvSpPr txBox="1"/>
          <p:nvPr/>
        </p:nvSpPr>
        <p:spPr>
          <a:xfrm rot="-2498012">
            <a:off x="2358156" y="1999926"/>
            <a:ext cx="549097" cy="4001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Yes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80" name="Google Shape;280;p32"/>
          <p:cNvCxnSpPr>
            <a:stCxn id="273" idx="3"/>
            <a:endCxn id="275" idx="1"/>
          </p:cNvCxnSpPr>
          <p:nvPr/>
        </p:nvCxnSpPr>
        <p:spPr>
          <a:xfrm>
            <a:off x="2656372" y="2896000"/>
            <a:ext cx="171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32"/>
          <p:cNvSpPr txBox="1"/>
          <p:nvPr/>
        </p:nvSpPr>
        <p:spPr>
          <a:xfrm>
            <a:off x="3297638" y="2571738"/>
            <a:ext cx="4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7756538" y="2665138"/>
            <a:ext cx="87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Output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83" name="Google Shape;283;p32"/>
          <p:cNvCxnSpPr>
            <a:stCxn id="274" idx="3"/>
            <a:endCxn id="275" idx="0"/>
          </p:cNvCxnSpPr>
          <p:nvPr/>
        </p:nvCxnSpPr>
        <p:spPr>
          <a:xfrm>
            <a:off x="3920025" y="2012525"/>
            <a:ext cx="770700" cy="6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32"/>
          <p:cNvCxnSpPr>
            <a:stCxn id="272" idx="3"/>
            <a:endCxn id="273" idx="1"/>
          </p:cNvCxnSpPr>
          <p:nvPr/>
        </p:nvCxnSpPr>
        <p:spPr>
          <a:xfrm>
            <a:off x="1387463" y="2895988"/>
            <a:ext cx="39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32"/>
          <p:cNvCxnSpPr>
            <a:stCxn id="275" idx="3"/>
            <a:endCxn id="276" idx="1"/>
          </p:cNvCxnSpPr>
          <p:nvPr/>
        </p:nvCxnSpPr>
        <p:spPr>
          <a:xfrm flipH="1" rot="10800000">
            <a:off x="5006913" y="1908088"/>
            <a:ext cx="1321500" cy="9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32"/>
          <p:cNvCxnSpPr>
            <a:stCxn id="276" idx="3"/>
            <a:endCxn id="282" idx="0"/>
          </p:cNvCxnSpPr>
          <p:nvPr/>
        </p:nvCxnSpPr>
        <p:spPr>
          <a:xfrm>
            <a:off x="7154148" y="1907975"/>
            <a:ext cx="1040400" cy="7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32"/>
          <p:cNvCxnSpPr>
            <a:stCxn id="275" idx="3"/>
            <a:endCxn id="277" idx="1"/>
          </p:cNvCxnSpPr>
          <p:nvPr/>
        </p:nvCxnSpPr>
        <p:spPr>
          <a:xfrm>
            <a:off x="5006913" y="2895988"/>
            <a:ext cx="1321500" cy="10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32"/>
          <p:cNvCxnSpPr>
            <a:stCxn id="277" idx="3"/>
            <a:endCxn id="282" idx="2"/>
          </p:cNvCxnSpPr>
          <p:nvPr/>
        </p:nvCxnSpPr>
        <p:spPr>
          <a:xfrm flipH="1" rot="10800000">
            <a:off x="7258538" y="3126963"/>
            <a:ext cx="936300" cy="8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32"/>
          <p:cNvSpPr txBox="1"/>
          <p:nvPr/>
        </p:nvSpPr>
        <p:spPr>
          <a:xfrm rot="-2246733">
            <a:off x="4843413" y="2081203"/>
            <a:ext cx="1498996" cy="400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morph_flag=1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0" name="Google Shape;290;p32"/>
          <p:cNvSpPr txBox="1"/>
          <p:nvPr/>
        </p:nvSpPr>
        <p:spPr>
          <a:xfrm rot="2302072">
            <a:off x="5018817" y="3125983"/>
            <a:ext cx="1498772" cy="4001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morph_flag=0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</a:t>
            </a:r>
            <a:r>
              <a:rPr lang="en">
                <a:solidFill>
                  <a:srgbClr val="9900FF"/>
                </a:solidFill>
              </a:rPr>
              <a:t>VEViD</a:t>
            </a:r>
            <a:r>
              <a:rPr lang="en"/>
              <a:t> + </a:t>
            </a:r>
            <a:r>
              <a:rPr lang="en">
                <a:solidFill>
                  <a:schemeClr val="accent1"/>
                </a:solidFill>
              </a:rPr>
              <a:t>PST</a:t>
            </a:r>
            <a:r>
              <a:rPr lang="en"/>
              <a:t> on night images?</a:t>
            </a:r>
            <a:endParaRPr/>
          </a:p>
        </p:txBody>
      </p:sp>
      <p:sp>
        <p:nvSpPr>
          <p:cNvPr id="296" name="Google Shape;29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912" y="1385157"/>
            <a:ext cx="5986175" cy="1779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8900" y="3164450"/>
            <a:ext cx="5986175" cy="177928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/>
        </p:nvSpPr>
        <p:spPr>
          <a:xfrm>
            <a:off x="4068275" y="923450"/>
            <a:ext cx="9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FF"/>
                </a:solidFill>
              </a:rPr>
              <a:t>VEViD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668425" y="2702750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PST</a:t>
            </a:r>
            <a:endParaRPr sz="1800">
              <a:solidFill>
                <a:schemeClr val="accent1"/>
              </a:solidFill>
            </a:endParaRPr>
          </a:p>
        </p:txBody>
      </p:sp>
      <p:cxnSp>
        <p:nvCxnSpPr>
          <p:cNvPr id="301" name="Google Shape;301;p33"/>
          <p:cNvCxnSpPr>
            <a:stCxn id="300" idx="2"/>
          </p:cNvCxnSpPr>
          <p:nvPr/>
        </p:nvCxnSpPr>
        <p:spPr>
          <a:xfrm flipH="1">
            <a:off x="1026775" y="3164450"/>
            <a:ext cx="4800" cy="4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33"/>
          <p:cNvCxnSpPr>
            <a:stCxn id="299" idx="3"/>
          </p:cNvCxnSpPr>
          <p:nvPr/>
        </p:nvCxnSpPr>
        <p:spPr>
          <a:xfrm flipH="1" rot="10800000">
            <a:off x="4969175" y="1152800"/>
            <a:ext cx="406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Digital</a:t>
            </a:r>
            <a:r>
              <a:rPr lang="en"/>
              <a:t> vs </a:t>
            </a:r>
            <a:r>
              <a:rPr lang="en">
                <a:solidFill>
                  <a:srgbClr val="6AA84F"/>
                </a:solidFill>
              </a:rPr>
              <a:t>Analog</a:t>
            </a:r>
            <a:r>
              <a:rPr lang="en">
                <a:solidFill>
                  <a:schemeClr val="accent4"/>
                </a:solidFill>
              </a:rPr>
              <a:t> </a:t>
            </a:r>
            <a:r>
              <a:rPr lang="en"/>
              <a:t>Output</a:t>
            </a:r>
            <a:endParaRPr/>
          </a:p>
        </p:txBody>
      </p:sp>
      <p:sp>
        <p:nvSpPr>
          <p:cNvPr id="308" name="Google Shape;308;p34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Normally, PST converts output to 0 or 1 digital pixels based on quantile thresholds.  Does analog output contain more information?</a:t>
            </a:r>
            <a:endParaRPr/>
          </a:p>
        </p:txBody>
      </p:sp>
      <p:sp>
        <p:nvSpPr>
          <p:cNvPr id="309" name="Google Shape;30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34"/>
          <p:cNvPicPr preferRelativeResize="0"/>
          <p:nvPr/>
        </p:nvPicPr>
        <p:blipFill rotWithShape="1">
          <a:blip r:embed="rId3">
            <a:alphaModFix/>
          </a:blip>
          <a:srcRect b="12949" l="5228" r="51344" t="5089"/>
          <a:stretch/>
        </p:blipFill>
        <p:spPr>
          <a:xfrm>
            <a:off x="3395088" y="1783850"/>
            <a:ext cx="2353824" cy="13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811" y="3174624"/>
            <a:ext cx="6332388" cy="18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4"/>
          <p:cNvSpPr txBox="1"/>
          <p:nvPr/>
        </p:nvSpPr>
        <p:spPr>
          <a:xfrm>
            <a:off x="1482025" y="2435725"/>
            <a:ext cx="1608000" cy="738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Digital Output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morph_flag=1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6053975" y="2435725"/>
            <a:ext cx="1686600" cy="7389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Analog</a:t>
            </a:r>
            <a:r>
              <a:rPr lang="en" sz="1800">
                <a:solidFill>
                  <a:schemeClr val="dk2"/>
                </a:solidFill>
              </a:rPr>
              <a:t> Output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morph_flag=0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fix the Analog Output? </a:t>
            </a:r>
            <a:endParaRPr/>
          </a:p>
        </p:txBody>
      </p:sp>
      <p:sp>
        <p:nvSpPr>
          <p:cNvPr id="319" name="Google Shape;319;p35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"/>
              <a:t>Convert data to percentiles (make distribution more uniform)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AutoNum type="arabicPeriod"/>
            </a:pPr>
            <a:r>
              <a:rPr lang="en"/>
              <a:t>Pass every pixel to x</a:t>
            </a:r>
            <a:r>
              <a:rPr baseline="30000" lang="en"/>
              <a:t>5</a:t>
            </a:r>
            <a:r>
              <a:rPr lang="en"/>
              <a:t> function (make distribution concentrated on dark pixels)</a:t>
            </a:r>
            <a:endParaRPr/>
          </a:p>
        </p:txBody>
      </p:sp>
      <p:sp>
        <p:nvSpPr>
          <p:cNvPr id="320" name="Google Shape;32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" name="Google Shape;3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173" y="3146298"/>
            <a:ext cx="6427650" cy="1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/>
          <p:cNvPicPr preferRelativeResize="0"/>
          <p:nvPr/>
        </p:nvPicPr>
        <p:blipFill rotWithShape="1">
          <a:blip r:embed="rId4">
            <a:alphaModFix/>
          </a:blip>
          <a:srcRect b="12888" l="56271" r="1355" t="5797"/>
          <a:stretch/>
        </p:blipFill>
        <p:spPr>
          <a:xfrm>
            <a:off x="3494388" y="1802550"/>
            <a:ext cx="2155226" cy="12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/>
        </p:nvSpPr>
        <p:spPr>
          <a:xfrm>
            <a:off x="1908250" y="2684600"/>
            <a:ext cx="997800" cy="461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Step 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4" name="Google Shape;324;p35"/>
          <p:cNvSpPr txBox="1"/>
          <p:nvPr/>
        </p:nvSpPr>
        <p:spPr>
          <a:xfrm>
            <a:off x="6392975" y="2684600"/>
            <a:ext cx="997800" cy="4617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Step 2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25" name="Google Shape;325;p35"/>
          <p:cNvCxnSpPr/>
          <p:nvPr/>
        </p:nvCxnSpPr>
        <p:spPr>
          <a:xfrm flipH="1">
            <a:off x="3080425" y="2537850"/>
            <a:ext cx="251700" cy="4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p35"/>
          <p:cNvCxnSpPr/>
          <p:nvPr/>
        </p:nvCxnSpPr>
        <p:spPr>
          <a:xfrm flipH="1" rot="10800000">
            <a:off x="4523575" y="3990525"/>
            <a:ext cx="3972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Results</a:t>
            </a:r>
            <a:endParaRPr/>
          </a:p>
        </p:txBody>
      </p:sp>
      <p:sp>
        <p:nvSpPr>
          <p:cNvPr id="332" name="Google Shape;33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37"/>
          <p:cNvSpPr txBox="1"/>
          <p:nvPr/>
        </p:nvSpPr>
        <p:spPr>
          <a:xfrm>
            <a:off x="285750" y="452425"/>
            <a:ext cx="445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Training Process (YOLOP)</a:t>
            </a:r>
            <a:endParaRPr sz="2400"/>
          </a:p>
        </p:txBody>
      </p:sp>
      <p:sp>
        <p:nvSpPr>
          <p:cNvPr id="339" name="Google Shape;339;p37"/>
          <p:cNvSpPr txBox="1"/>
          <p:nvPr/>
        </p:nvSpPr>
        <p:spPr>
          <a:xfrm>
            <a:off x="822775" y="4202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Pixel Accuracy vs. Epoch</a:t>
            </a:r>
            <a:endParaRPr/>
          </a:p>
        </p:txBody>
      </p:sp>
      <p:sp>
        <p:nvSpPr>
          <p:cNvPr id="340" name="Google Shape;340;p37"/>
          <p:cNvSpPr txBox="1"/>
          <p:nvPr/>
        </p:nvSpPr>
        <p:spPr>
          <a:xfrm>
            <a:off x="5430513" y="4202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IOU vs. Epoch</a:t>
            </a:r>
            <a:endParaRPr/>
          </a:p>
        </p:txBody>
      </p:sp>
      <p:pic>
        <p:nvPicPr>
          <p:cNvPr id="341" name="Google Shape;3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8925"/>
            <a:ext cx="4818509" cy="289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275" y="1158925"/>
            <a:ext cx="4818499" cy="289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1275" y="177807"/>
            <a:ext cx="1588874" cy="89374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44" name="Google Shape;344;p37"/>
          <p:cNvCxnSpPr/>
          <p:nvPr/>
        </p:nvCxnSpPr>
        <p:spPr>
          <a:xfrm>
            <a:off x="5327200" y="819825"/>
            <a:ext cx="1285800" cy="2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37"/>
          <p:cNvCxnSpPr/>
          <p:nvPr/>
        </p:nvCxnSpPr>
        <p:spPr>
          <a:xfrm>
            <a:off x="5658200" y="523425"/>
            <a:ext cx="931200" cy="4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" name="Google Shape;346;p37"/>
          <p:cNvSpPr txBox="1"/>
          <p:nvPr/>
        </p:nvSpPr>
        <p:spPr>
          <a:xfrm>
            <a:off x="6589400" y="613275"/>
            <a:ext cx="232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</a:t>
            </a:r>
            <a:r>
              <a:rPr lang="en">
                <a:solidFill>
                  <a:schemeClr val="dk1"/>
                </a:solidFill>
              </a:rPr>
              <a:t>balance</a:t>
            </a:r>
            <a:r>
              <a:rPr lang="en">
                <a:solidFill>
                  <a:schemeClr val="dk1"/>
                </a:solidFill>
              </a:rPr>
              <a:t> between lane lines and other area</a:t>
            </a:r>
            <a:endParaRPr/>
          </a:p>
        </p:txBody>
      </p:sp>
      <p:sp>
        <p:nvSpPr>
          <p:cNvPr id="347" name="Google Shape;347;p37"/>
          <p:cNvSpPr txBox="1"/>
          <p:nvPr/>
        </p:nvSpPr>
        <p:spPr>
          <a:xfrm>
            <a:off x="3646175" y="4137875"/>
            <a:ext cx="232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Accuracy     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✗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IOU             </a:t>
            </a:r>
            <a:r>
              <a:rPr lang="en" sz="1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✔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vs IOU</a:t>
            </a:r>
            <a:endParaRPr/>
          </a:p>
        </p:txBody>
      </p:sp>
      <p:sp>
        <p:nvSpPr>
          <p:cNvPr id="353" name="Google Shape;35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one is a better metric for lane detection?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key difference is that IOU has FP in the denominator whereas Accuracy does not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means that an accuracy that predicts everything as a lane line would have perfect accuracy but poor IOU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Thus, IOU is a more robust metric for evaluation (and also a much harder metric)</a:t>
            </a:r>
            <a:endParaRPr/>
          </a:p>
        </p:txBody>
      </p:sp>
      <p:sp>
        <p:nvSpPr>
          <p:cNvPr id="354" name="Google Shape;35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YOLOP Results </a:t>
            </a:r>
            <a:endParaRPr/>
          </a:p>
        </p:txBody>
      </p:sp>
      <p:sp>
        <p:nvSpPr>
          <p:cNvPr id="360" name="Google Shape;36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61" name="Google Shape;361;p39"/>
          <p:cNvGraphicFramePr/>
          <p:nvPr/>
        </p:nvGraphicFramePr>
        <p:xfrm>
          <a:off x="311700" y="125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{8670968C-3050-47A9-B90D-62C1620DB76A}</a:tableStyleId>
              </a:tblPr>
              <a:tblGrid>
                <a:gridCol w="1796775"/>
                <a:gridCol w="2106350"/>
              </a:tblGrid>
              <a:tr h="49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</a:t>
                      </a:r>
                      <a:r>
                        <a:rPr lang="en"/>
                        <a:t> (10,000 Images)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83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Benchmark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 (0.652) </a:t>
                      </a:r>
                      <a:r>
                        <a:rPr lang="en" u="sng"/>
                        <a:t>   </a:t>
                      </a:r>
                      <a:endParaRPr u="sng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IOU (0.238) 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mIOU (0.611)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0.0300s/frame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8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Digital </a:t>
                      </a:r>
                      <a:r>
                        <a:rPr lang="en"/>
                        <a:t>PhyCV Preprocessed Data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Acc (0.501)  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IOU (0.222)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mIOU (0.604)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0.0304s/frame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Analog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PhyCV Preprocessed </a:t>
                      </a:r>
                      <a:r>
                        <a:rPr lang="en"/>
                        <a:t>Data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Acc (0.542)  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IOU (0.245) 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mIOU (0.616)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0.0303s/frame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62" name="Google Shape;3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199" y="2688125"/>
            <a:ext cx="2954849" cy="2402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200" y="51425"/>
            <a:ext cx="2954850" cy="23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9"/>
          <p:cNvSpPr/>
          <p:nvPr/>
        </p:nvSpPr>
        <p:spPr>
          <a:xfrm>
            <a:off x="2580700" y="1753975"/>
            <a:ext cx="1198800" cy="39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9"/>
          <p:cNvSpPr/>
          <p:nvPr/>
        </p:nvSpPr>
        <p:spPr>
          <a:xfrm>
            <a:off x="5612950" y="334600"/>
            <a:ext cx="645300" cy="210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9"/>
          <p:cNvSpPr/>
          <p:nvPr/>
        </p:nvSpPr>
        <p:spPr>
          <a:xfrm>
            <a:off x="2580700" y="4117875"/>
            <a:ext cx="1198800" cy="28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9"/>
          <p:cNvSpPr/>
          <p:nvPr/>
        </p:nvSpPr>
        <p:spPr>
          <a:xfrm>
            <a:off x="7086925" y="2988475"/>
            <a:ext cx="645300" cy="210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YOLOP Results (night &amp; foggy) </a:t>
            </a:r>
            <a:endParaRPr/>
          </a:p>
        </p:txBody>
      </p:sp>
      <p:sp>
        <p:nvSpPr>
          <p:cNvPr id="373" name="Google Shape;37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4" name="Google Shape;374;p40"/>
          <p:cNvGraphicFramePr/>
          <p:nvPr/>
        </p:nvGraphicFramePr>
        <p:xfrm>
          <a:off x="311700" y="125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{8670968C-3050-47A9-B90D-62C1620DB76A}</a:tableStyleId>
              </a:tblPr>
              <a:tblGrid>
                <a:gridCol w="1796775"/>
                <a:gridCol w="2106350"/>
                <a:gridCol w="2284900"/>
                <a:gridCol w="2332575"/>
              </a:tblGrid>
              <a:tr h="49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 (10,000 Images)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highlight>
                            <a:schemeClr val="lt1"/>
                          </a:highlight>
                        </a:rPr>
                        <a:t>Night </a:t>
                      </a:r>
                      <a:r>
                        <a:rPr lang="en"/>
                        <a:t>(3,929 Images)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highlight>
                            <a:schemeClr val="lt1"/>
                          </a:highlight>
                        </a:rPr>
                        <a:t>Foggy </a:t>
                      </a:r>
                      <a:r>
                        <a:rPr lang="en"/>
                        <a:t>(13 Images)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83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Benchmark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 (0.652) </a:t>
                      </a:r>
                      <a:r>
                        <a:rPr lang="en" u="sng"/>
                        <a:t>   </a:t>
                      </a:r>
                      <a:endParaRPr u="sng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IOU (0.238) 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mIOU (0.611)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0.0300s/frame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Acc (0.625)  </a:t>
                      </a:r>
                      <a:r>
                        <a:rPr lang="en" u="sng">
                          <a:solidFill>
                            <a:schemeClr val="dk1"/>
                          </a:solidFill>
                        </a:rPr>
                        <a:t>  </a:t>
                      </a:r>
                      <a:endParaRPr u="sng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IOU (0.227)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mIOU (0.605)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0.0301s/frame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Acc (0.581)</a:t>
                      </a:r>
                      <a:r>
                        <a:rPr lang="en" u="sng">
                          <a:solidFill>
                            <a:schemeClr val="dk1"/>
                          </a:solidFill>
                        </a:rPr>
                        <a:t>    </a:t>
                      </a:r>
                      <a:endParaRPr u="sng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IOU (0.207)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mIOU (0.596)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0.0240s/frame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Digital </a:t>
                      </a:r>
                      <a:r>
                        <a:rPr lang="en"/>
                        <a:t>PhyCV Preprocessed Data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Acc (0.501)  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IOU (0.222)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mIOU (0.604)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0.0304s/frame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Acc (0.483)  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IOU (0.215)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mIOU (0.601)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0.0304s/frame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Acc (0.470)  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IOU (0.201)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mIOU (0.595)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0.0350s/frame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Analog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PhyCV Preprocessed </a:t>
                      </a:r>
                      <a:r>
                        <a:rPr lang="en"/>
                        <a:t>Data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Acc (0.542)  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IOU (0.245) 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mIOU (0.616)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0.0303s/frame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Acc (0.498)  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IOU (0.234) 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mIOU (0.611)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0.0302s/frame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Acc (0.505)  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IOU (0.230) 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mIOU (0.609)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0.0463s/frame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" name="Google Shape;3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00" y="1228800"/>
            <a:ext cx="3758951" cy="28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925" y="1228799"/>
            <a:ext cx="3758951" cy="286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YOLOP Results (night &amp; foggy) </a:t>
            </a:r>
            <a:endParaRPr/>
          </a:p>
        </p:txBody>
      </p:sp>
      <p:cxnSp>
        <p:nvCxnSpPr>
          <p:cNvPr id="383" name="Google Shape;383;p41"/>
          <p:cNvCxnSpPr/>
          <p:nvPr/>
        </p:nvCxnSpPr>
        <p:spPr>
          <a:xfrm>
            <a:off x="1505300" y="1558025"/>
            <a:ext cx="416700" cy="48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41"/>
          <p:cNvCxnSpPr/>
          <p:nvPr/>
        </p:nvCxnSpPr>
        <p:spPr>
          <a:xfrm>
            <a:off x="2574500" y="1758050"/>
            <a:ext cx="416700" cy="48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41"/>
          <p:cNvCxnSpPr/>
          <p:nvPr/>
        </p:nvCxnSpPr>
        <p:spPr>
          <a:xfrm>
            <a:off x="3572225" y="1269950"/>
            <a:ext cx="416700" cy="48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Google Shape;386;p41"/>
          <p:cNvSpPr txBox="1"/>
          <p:nvPr/>
        </p:nvSpPr>
        <p:spPr>
          <a:xfrm>
            <a:off x="3167825" y="1447525"/>
            <a:ext cx="821100" cy="212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7" name="Google Shape;387;p41"/>
          <p:cNvSpPr txBox="1"/>
          <p:nvPr/>
        </p:nvSpPr>
        <p:spPr>
          <a:xfrm>
            <a:off x="5639150" y="1509750"/>
            <a:ext cx="821100" cy="212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32275"/>
            <a:ext cx="8520600" cy="3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</a:t>
            </a:r>
            <a:r>
              <a:rPr lang="en"/>
              <a:t>ane line detection: motivation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PhyCV algorithms: PST / VEViD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Dataset: BDD100K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Lane line detection benchmarks: YOLOP / TwinLiteNet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 metrics: Pixel Accuracy / IOU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PhyCV preprocessing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network training process /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 &amp; Outlook</a:t>
            </a:r>
            <a:endParaRPr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6529725" y="1212725"/>
            <a:ext cx="166800" cy="524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6529725" y="1829475"/>
            <a:ext cx="166800" cy="1062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6529725" y="2984125"/>
            <a:ext cx="166800" cy="393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6827375" y="1243925"/>
            <a:ext cx="170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Background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827375" y="2129625"/>
            <a:ext cx="170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Methods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6827375" y="2953575"/>
            <a:ext cx="170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Results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6529725" y="3415275"/>
            <a:ext cx="166800" cy="226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827375" y="3278875"/>
            <a:ext cx="170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Conclusion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TwinLiteNet Results </a:t>
            </a:r>
            <a:endParaRPr/>
          </a:p>
        </p:txBody>
      </p:sp>
      <p:sp>
        <p:nvSpPr>
          <p:cNvPr id="393" name="Google Shape;39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94" name="Google Shape;394;p42"/>
          <p:cNvGraphicFramePr/>
          <p:nvPr/>
        </p:nvGraphicFramePr>
        <p:xfrm>
          <a:off x="311700" y="125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{8670968C-3050-47A9-B90D-62C1620DB76A}</a:tableStyleId>
              </a:tblPr>
              <a:tblGrid>
                <a:gridCol w="1784900"/>
                <a:gridCol w="2261100"/>
                <a:gridCol w="2094400"/>
                <a:gridCol w="2380200"/>
              </a:tblGrid>
              <a:tr h="49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 (10,000 Images)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Night (3929 Images)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Foggy (13 Images)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83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Benchmark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 (0.504)    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IOU (0.272)  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mIOU (0.631)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Acc(0.461)   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IOU (0.254)  mIOU(0.622)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Acc (0.379)   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IOU (0.223) 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mIOU(0.607)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88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Digital </a:t>
                      </a:r>
                      <a:r>
                        <a:rPr lang="en"/>
                        <a:t>PhyCV Preprocessed Data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Acc(0.430)  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IOU (0.232)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mIOU (0.610)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Acc(0.419)  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IOU (0.226)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mIOU (0.608)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Acc(0.371)  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IOU (0.213)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mIOU (0.602)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49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</a:rPr>
                        <a:t>Analog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PhyCV Preprocessed </a:t>
                      </a:r>
                      <a:r>
                        <a:rPr lang="en"/>
                        <a:t>Data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Acc(0.481)  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IOU (0.257)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mIOU (0.623)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Acc(0.459)  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IOU (0.247)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mIOU 0.618)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Acc(0.371)  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IOU (0.215)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mIOU (0.603)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0" name="Google Shape;4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50" y="1075138"/>
            <a:ext cx="3901799" cy="289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750" y="1075150"/>
            <a:ext cx="3901799" cy="289388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3"/>
          <p:cNvSpPr txBox="1"/>
          <p:nvPr/>
        </p:nvSpPr>
        <p:spPr>
          <a:xfrm>
            <a:off x="1143750" y="1296100"/>
            <a:ext cx="821100" cy="212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03" name="Google Shape;403;p43"/>
          <p:cNvSpPr txBox="1"/>
          <p:nvPr/>
        </p:nvSpPr>
        <p:spPr>
          <a:xfrm>
            <a:off x="5639150" y="1509750"/>
            <a:ext cx="821100" cy="212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Examples</a:t>
            </a:r>
            <a:endParaRPr/>
          </a:p>
        </p:txBody>
      </p:sp>
      <p:sp>
        <p:nvSpPr>
          <p:cNvPr id="409" name="Google Shape;40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45"/>
          <p:cNvGraphicFramePr/>
          <p:nvPr/>
        </p:nvGraphicFramePr>
        <p:xfrm>
          <a:off x="41175" y="35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{8670968C-3050-47A9-B90D-62C1620DB76A}</a:tableStyleId>
              </a:tblPr>
              <a:tblGrid>
                <a:gridCol w="1630050"/>
              </a:tblGrid>
              <a:tr h="60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Ground Truth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98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Original BDD100K data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815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Combined Lines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15" name="Google Shape;415;p45"/>
          <p:cNvGraphicFramePr/>
          <p:nvPr/>
        </p:nvGraphicFramePr>
        <p:xfrm>
          <a:off x="1720525" y="139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{8670968C-3050-47A9-B90D-62C1620DB76A}</a:tableStyleId>
              </a:tblPr>
              <a:tblGrid>
                <a:gridCol w="1105400"/>
                <a:gridCol w="2108250"/>
                <a:gridCol w="2081900"/>
                <a:gridCol w="2075275"/>
              </a:tblGrid>
              <a:tr h="21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Input </a:t>
                      </a:r>
                      <a:r>
                        <a:rPr lang="en"/>
                        <a:t>Image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TwinLiteNet Output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YOLOP Output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44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Benchmark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49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Digital PhyCV Pre- Processed 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496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Analog PhyCV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Pre- Processed 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6" name="Google Shape;41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7" name="Google Shape;4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225" y="683597"/>
            <a:ext cx="2033101" cy="114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350" y="683601"/>
            <a:ext cx="2033125" cy="1143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6274" y="683613"/>
            <a:ext cx="2033126" cy="114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0212" y="2186035"/>
            <a:ext cx="2033126" cy="114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7363" y="2186038"/>
            <a:ext cx="2033101" cy="114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26287" y="2186018"/>
            <a:ext cx="2033101" cy="114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762" y="3474659"/>
            <a:ext cx="1588899" cy="89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750" y="1678007"/>
            <a:ext cx="1588874" cy="89374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5" name="Google Shape;425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0200" y="683575"/>
            <a:ext cx="2033149" cy="11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57375" y="683600"/>
            <a:ext cx="2033101" cy="1143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26263" y="683550"/>
            <a:ext cx="2033149" cy="1143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50225" y="3620476"/>
            <a:ext cx="2033101" cy="1143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57375" y="3620480"/>
            <a:ext cx="2033099" cy="114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026287" y="3620485"/>
            <a:ext cx="2033101" cy="114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850225" y="2186035"/>
            <a:ext cx="2033101" cy="114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957350" y="2186025"/>
            <a:ext cx="2033155" cy="11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026287" y="2186038"/>
            <a:ext cx="2033101" cy="114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8" name="Google Shape;438;p46"/>
          <p:cNvGraphicFramePr/>
          <p:nvPr/>
        </p:nvGraphicFramePr>
        <p:xfrm>
          <a:off x="41175" y="35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{8670968C-3050-47A9-B90D-62C1620DB76A}</a:tableStyleId>
              </a:tblPr>
              <a:tblGrid>
                <a:gridCol w="1630050"/>
              </a:tblGrid>
              <a:tr h="60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Ground Truth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98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Original BDD100K data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82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Combined Lines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9" name="Google Shape;439;p46"/>
          <p:cNvGraphicFramePr/>
          <p:nvPr/>
        </p:nvGraphicFramePr>
        <p:xfrm>
          <a:off x="1720525" y="139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{8670968C-3050-47A9-B90D-62C1620DB76A}</a:tableStyleId>
              </a:tblPr>
              <a:tblGrid>
                <a:gridCol w="1105400"/>
                <a:gridCol w="2108250"/>
                <a:gridCol w="2081900"/>
                <a:gridCol w="2075275"/>
              </a:tblGrid>
              <a:tr h="34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Input Image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TwinLiteNet Output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YOLOP Output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46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Benchmark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469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Digital PhyCV Pre- Processed 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496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Analog PhyCV Pre- Processed 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0" name="Google Shape;44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1" name="Google Shape;4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0" y="3472725"/>
            <a:ext cx="1588899" cy="89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0" y="1678009"/>
            <a:ext cx="1588874" cy="89374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3" name="Google Shape;44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0225" y="683597"/>
            <a:ext cx="2033101" cy="114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7350" y="683601"/>
            <a:ext cx="2033125" cy="1143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6274" y="683613"/>
            <a:ext cx="2033126" cy="114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50214" y="3633827"/>
            <a:ext cx="2033123" cy="11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57363" y="3633826"/>
            <a:ext cx="2033125" cy="1143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26263" y="3633837"/>
            <a:ext cx="2033126" cy="1143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0212" y="2186035"/>
            <a:ext cx="2033126" cy="114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57363" y="2186038"/>
            <a:ext cx="2033101" cy="114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26287" y="2186018"/>
            <a:ext cx="2033101" cy="1143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&amp; Outlook</a:t>
            </a:r>
            <a:endParaRPr/>
          </a:p>
        </p:txBody>
      </p:sp>
      <p:sp>
        <p:nvSpPr>
          <p:cNvPr id="457" name="Google Shape;457;p47"/>
          <p:cNvSpPr txBox="1"/>
          <p:nvPr>
            <p:ph idx="1" type="body"/>
          </p:nvPr>
        </p:nvSpPr>
        <p:spPr>
          <a:xfrm>
            <a:off x="311700" y="1152475"/>
            <a:ext cx="85206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Pre-processing with PhyCV algorithms is promising in its ability to highlight lane lines and bring out details in low-light environments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with pre-processed data shows quantitative improvement for the YOLOP model on the validation set IOU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Morphological operations applied after PhyCV are important to prevent loss of information (digital vs analog)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Qualitatively, invisible lane line problem seems to be reduced by PhyCV pre-processing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directions: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Changing parameters in PhyCV pre-processing?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Changing hyperparameters (e.g., batchsize) in neural network training?</a:t>
            </a:r>
            <a:endParaRPr/>
          </a:p>
        </p:txBody>
      </p:sp>
      <p:sp>
        <p:nvSpPr>
          <p:cNvPr id="458" name="Google Shape;45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464" name="Google Shape;464;p48"/>
          <p:cNvSpPr txBox="1"/>
          <p:nvPr>
            <p:ph idx="1" type="body"/>
          </p:nvPr>
        </p:nvSpPr>
        <p:spPr>
          <a:xfrm>
            <a:off x="311700" y="1152475"/>
            <a:ext cx="85206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BDD100K Dataset</a:t>
            </a:r>
            <a:endParaRPr/>
          </a:p>
          <a:p>
            <a:pPr indent="-30416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Documentation: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https://doc.bdd100k.com</a:t>
            </a:r>
            <a:endParaRPr/>
          </a:p>
          <a:p>
            <a:pPr indent="-30416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Download: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https://bdd-data.berkeley.edu/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YOLOP: You Only Look Once for Panoptic Driving Perception by Wu et al.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Github: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https://github.com/hustvl/YOLOP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Paper: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https://arxiv.org/pdf/2108.11250.pdf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TwinLiteNet: An Efficient and Lightweight Model for Driveable Area and Lane Segmentation in Self-Driving Cars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Github: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https://github.com/chequanghuy/TwinLiteNet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Paper: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https://arxiv.org/pdf/2307.10705.pdf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You Only Look at Once for Real-Time and Generic Multi-Task by Wang et al.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Paper: </a:t>
            </a:r>
            <a:r>
              <a:rPr lang="en" u="sng">
                <a:solidFill>
                  <a:schemeClr val="hlink"/>
                </a:solidFill>
                <a:hlinkClick r:id="rId9"/>
              </a:rPr>
              <a:t>https://arxiv.org/pdf/2310.01641v3.pdf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PhyCV: The First Physics-inspired Computer Vision Library by Zhou et al.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Github: </a:t>
            </a:r>
            <a:r>
              <a:rPr lang="en" u="sng">
                <a:solidFill>
                  <a:schemeClr val="hlink"/>
                </a:solidFill>
                <a:hlinkClick r:id="rId10"/>
              </a:rPr>
              <a:t>https://github.com/JalaliLabUCLA/phycv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Paper: </a:t>
            </a:r>
            <a:r>
              <a:rPr lang="en" u="sng">
                <a:solidFill>
                  <a:schemeClr val="hlink"/>
                </a:solidFill>
                <a:hlinkClick r:id="rId11"/>
              </a:rPr>
              <a:t>https://arxiv.org/pdf/2301.12531.pdf</a:t>
            </a:r>
            <a:r>
              <a:rPr lang="en"/>
              <a:t>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How to Evaluate an Object Detection Model: Explain IoU, Precision, Recall and mAP with examples</a:t>
            </a:r>
            <a:endParaRPr/>
          </a:p>
          <a:p>
            <a:pPr indent="-33115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5714"/>
              <a:buChar char="○"/>
            </a:pPr>
            <a:r>
              <a:rPr lang="en"/>
              <a:t>Article</a:t>
            </a:r>
            <a:r>
              <a:rPr lang="en"/>
              <a:t>: </a:t>
            </a:r>
            <a:r>
              <a:rPr lang="en" u="sng">
                <a:solidFill>
                  <a:schemeClr val="hlink"/>
                </a:solidFill>
                <a:hlinkClick r:id="rId12"/>
              </a:rPr>
              <a:t>https://zihaogeng.medium.com/how-to-evaluate-an-object-detection-model</a:t>
            </a:r>
            <a:endParaRPr/>
          </a:p>
        </p:txBody>
      </p:sp>
      <p:sp>
        <p:nvSpPr>
          <p:cNvPr id="465" name="Google Shape;46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71" name="Google Shape;47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Future Work: Training on </a:t>
            </a:r>
            <a:r>
              <a:rPr lang="en" sz="2840"/>
              <a:t>PST Preprocessed Data</a:t>
            </a:r>
            <a:endParaRPr sz="2840"/>
          </a:p>
        </p:txBody>
      </p:sp>
      <p:sp>
        <p:nvSpPr>
          <p:cNvPr id="477" name="Google Shape;47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</a:t>
            </a:r>
            <a:endParaRPr/>
          </a:p>
        </p:txBody>
      </p:sp>
      <p:sp>
        <p:nvSpPr>
          <p:cNvPr id="483" name="Google Shape;483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the benchmark model on PST preprocessed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Current plan: Use SuperGradients + PyTorch Hub to simplify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Considering using both PST preprocessed data and original data as input together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the benchmark model with less parameters on PST preprocessed data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Compare the PST preprocessed model with the benchmark on specific environment conditions, including nighttime and fog </a:t>
            </a:r>
            <a:endParaRPr/>
          </a:p>
        </p:txBody>
      </p:sp>
      <p:sp>
        <p:nvSpPr>
          <p:cNvPr id="484" name="Google Shape;48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</a:t>
            </a:r>
            <a:r>
              <a:rPr lang="en"/>
              <a:t> is </a:t>
            </a:r>
            <a:r>
              <a:rPr lang="en"/>
              <a:t>lane detection </a:t>
            </a:r>
            <a:r>
              <a:rPr lang="en"/>
              <a:t>important?</a:t>
            </a:r>
            <a:endParaRPr/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Motivation - Why lane detection is important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Background - What is PST and how can it be useful (maybe also mention VEVID)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Dataset - What are the X, Y data from BDD100K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YOLOP benchmark - What is the network architecture/training + inference example + inference metrics/results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PST preprocessing - What are the challenges/what do the parameters do (maybe also mention VEVID)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Future Directions - Training on PST data</a:t>
            </a:r>
            <a:endParaRPr/>
          </a:p>
        </p:txBody>
      </p:sp>
      <p:sp>
        <p:nvSpPr>
          <p:cNvPr id="491" name="Google Shape;49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YOLOP Inference</a:t>
            </a:r>
            <a:endParaRPr/>
          </a:p>
        </p:txBody>
      </p:sp>
      <p:sp>
        <p:nvSpPr>
          <p:cNvPr id="497" name="Google Shape;49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98" name="Google Shape;498;p53"/>
          <p:cNvGraphicFramePr/>
          <p:nvPr/>
        </p:nvGraphicFramePr>
        <p:xfrm>
          <a:off x="833850" y="1606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{8670968C-3050-47A9-B90D-62C1620DB76A}</a:tableStyleId>
              </a:tblPr>
              <a:tblGrid>
                <a:gridCol w="2492100"/>
                <a:gridCol w="2492100"/>
                <a:gridCol w="2492100"/>
              </a:tblGrid>
              <a:tr h="53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IoU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 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0.7647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0.1809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 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0.1787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99" name="Google Shape;499;p53"/>
          <p:cNvSpPr txBox="1"/>
          <p:nvPr/>
        </p:nvSpPr>
        <p:spPr>
          <a:xfrm>
            <a:off x="632100" y="3599000"/>
            <a:ext cx="7879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Note: these results are not as good as the paper since they lowered resolution of images from 1280x720 to 640x384 and merged lane lines into solid lines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62" y="2876850"/>
            <a:ext cx="3562864" cy="200412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5" name="Google Shape;50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364" y="2876850"/>
            <a:ext cx="3562886" cy="2004125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6" name="Google Shape;50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Example - Lane Detection</a:t>
            </a:r>
            <a:endParaRPr/>
          </a:p>
        </p:txBody>
      </p:sp>
      <p:sp>
        <p:nvSpPr>
          <p:cNvPr id="507" name="Google Shape;50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p54"/>
          <p:cNvSpPr txBox="1"/>
          <p:nvPr/>
        </p:nvSpPr>
        <p:spPr>
          <a:xfrm>
            <a:off x="1186995" y="2340913"/>
            <a:ext cx="1209900" cy="461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Predicted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09" name="Google Shape;509;p54"/>
          <p:cNvSpPr txBox="1"/>
          <p:nvPr/>
        </p:nvSpPr>
        <p:spPr>
          <a:xfrm>
            <a:off x="6365200" y="2340913"/>
            <a:ext cx="1591800" cy="461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Ground Truth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10" name="Google Shape;51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9076" y="1085555"/>
            <a:ext cx="3063949" cy="1723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Example - Lane Detection</a:t>
            </a:r>
            <a:endParaRPr/>
          </a:p>
        </p:txBody>
      </p:sp>
      <p:sp>
        <p:nvSpPr>
          <p:cNvPr id="516" name="Google Shape;51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7" name="Google Shape;5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075" y="1085575"/>
            <a:ext cx="3063949" cy="17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373" y="2876875"/>
            <a:ext cx="3562877" cy="2004125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9" name="Google Shape;51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750" y="2876850"/>
            <a:ext cx="3562874" cy="200412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0" name="Google Shape;520;p55"/>
          <p:cNvSpPr txBox="1"/>
          <p:nvPr/>
        </p:nvSpPr>
        <p:spPr>
          <a:xfrm>
            <a:off x="1186995" y="2340913"/>
            <a:ext cx="1209900" cy="461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Predicted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1" name="Google Shape;521;p55"/>
          <p:cNvSpPr txBox="1"/>
          <p:nvPr/>
        </p:nvSpPr>
        <p:spPr>
          <a:xfrm>
            <a:off x="6365200" y="2340913"/>
            <a:ext cx="1591800" cy="461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Ground Truth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900" y="164050"/>
            <a:ext cx="1671274" cy="94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56"/>
          <p:cNvCxnSpPr/>
          <p:nvPr/>
        </p:nvCxnSpPr>
        <p:spPr>
          <a:xfrm>
            <a:off x="3174299" y="639288"/>
            <a:ext cx="512100" cy="33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9" name="Google Shape;52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4250" y="164049"/>
            <a:ext cx="1738202" cy="977742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6"/>
          <p:cNvSpPr txBox="1"/>
          <p:nvPr/>
        </p:nvSpPr>
        <p:spPr>
          <a:xfrm>
            <a:off x="3966113" y="1051463"/>
            <a:ext cx="173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Neural </a:t>
            </a:r>
            <a:r>
              <a:rPr lang="en" sz="1800">
                <a:solidFill>
                  <a:schemeClr val="dk2"/>
                </a:solidFill>
              </a:rPr>
              <a:t>network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31" name="Google Shape;5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463" y="2240750"/>
            <a:ext cx="1671274" cy="9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2700" y="160463"/>
            <a:ext cx="1738202" cy="9609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3" name="Google Shape;533;p56"/>
          <p:cNvCxnSpPr/>
          <p:nvPr/>
        </p:nvCxnSpPr>
        <p:spPr>
          <a:xfrm>
            <a:off x="6003224" y="651263"/>
            <a:ext cx="512100" cy="33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56"/>
          <p:cNvCxnSpPr/>
          <p:nvPr/>
        </p:nvCxnSpPr>
        <p:spPr>
          <a:xfrm>
            <a:off x="3271936" y="2709138"/>
            <a:ext cx="512100" cy="33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56"/>
          <p:cNvSpPr/>
          <p:nvPr/>
        </p:nvSpPr>
        <p:spPr>
          <a:xfrm>
            <a:off x="3999575" y="2240725"/>
            <a:ext cx="1671300" cy="94014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6" name="Google Shape;536;p56"/>
          <p:cNvCxnSpPr/>
          <p:nvPr/>
        </p:nvCxnSpPr>
        <p:spPr>
          <a:xfrm>
            <a:off x="6003224" y="2709138"/>
            <a:ext cx="512100" cy="33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7" name="Google Shape;537;p56"/>
          <p:cNvCxnSpPr/>
          <p:nvPr/>
        </p:nvCxnSpPr>
        <p:spPr>
          <a:xfrm rot="10800000">
            <a:off x="6022875" y="4265475"/>
            <a:ext cx="472800" cy="144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8" name="Google Shape;53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6125" y="3850474"/>
            <a:ext cx="1738202" cy="977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4250" y="3858863"/>
            <a:ext cx="1738202" cy="9609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Google Shape;540;p56"/>
          <p:cNvCxnSpPr/>
          <p:nvPr/>
        </p:nvCxnSpPr>
        <p:spPr>
          <a:xfrm>
            <a:off x="7601549" y="3424163"/>
            <a:ext cx="3600" cy="3984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" name="Google Shape;541;p56"/>
          <p:cNvSpPr txBox="1"/>
          <p:nvPr/>
        </p:nvSpPr>
        <p:spPr>
          <a:xfrm>
            <a:off x="1198000" y="1051463"/>
            <a:ext cx="173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Input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42" name="Google Shape;542;p56"/>
          <p:cNvSpPr txBox="1"/>
          <p:nvPr/>
        </p:nvSpPr>
        <p:spPr>
          <a:xfrm>
            <a:off x="6734250" y="1051463"/>
            <a:ext cx="173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Output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43" name="Google Shape;543;p56"/>
          <p:cNvSpPr txBox="1"/>
          <p:nvPr/>
        </p:nvSpPr>
        <p:spPr>
          <a:xfrm>
            <a:off x="-333150" y="403238"/>
            <a:ext cx="173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Original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544" name="Google Shape;544;p56"/>
          <p:cNvSpPr txBox="1"/>
          <p:nvPr/>
        </p:nvSpPr>
        <p:spPr>
          <a:xfrm>
            <a:off x="3966125" y="2240713"/>
            <a:ext cx="1738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PST 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implemented by PhyCV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545" name="Google Shape;54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4250" y="2181550"/>
            <a:ext cx="1738202" cy="977726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6"/>
          <p:cNvSpPr txBox="1"/>
          <p:nvPr/>
        </p:nvSpPr>
        <p:spPr>
          <a:xfrm>
            <a:off x="-256950" y="2448463"/>
            <a:ext cx="173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Improved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547" name="Google Shape;547;p56"/>
          <p:cNvSpPr txBox="1"/>
          <p:nvPr/>
        </p:nvSpPr>
        <p:spPr>
          <a:xfrm>
            <a:off x="1164513" y="3117913"/>
            <a:ext cx="173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Input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48" name="Google Shape;548;p56"/>
          <p:cNvSpPr txBox="1"/>
          <p:nvPr/>
        </p:nvSpPr>
        <p:spPr>
          <a:xfrm>
            <a:off x="3966125" y="4758463"/>
            <a:ext cx="173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Output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49" name="Google Shape;549;p56"/>
          <p:cNvSpPr txBox="1"/>
          <p:nvPr/>
        </p:nvSpPr>
        <p:spPr>
          <a:xfrm>
            <a:off x="6734238" y="4757988"/>
            <a:ext cx="173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Neural network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50" name="Google Shape;550;p56"/>
          <p:cNvSpPr txBox="1"/>
          <p:nvPr/>
        </p:nvSpPr>
        <p:spPr>
          <a:xfrm>
            <a:off x="6767713" y="3063163"/>
            <a:ext cx="173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PhyCV </a:t>
            </a:r>
            <a:r>
              <a:rPr lang="en" sz="1800">
                <a:solidFill>
                  <a:schemeClr val="dk2"/>
                </a:solidFill>
              </a:rPr>
              <a:t>output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551" name="Google Shape;551;p56"/>
          <p:cNvCxnSpPr/>
          <p:nvPr/>
        </p:nvCxnSpPr>
        <p:spPr>
          <a:xfrm>
            <a:off x="2028686" y="3503413"/>
            <a:ext cx="9900" cy="3738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2" name="Google Shape;552;p56"/>
          <p:cNvSpPr/>
          <p:nvPr/>
        </p:nvSpPr>
        <p:spPr>
          <a:xfrm>
            <a:off x="1466352" y="3953425"/>
            <a:ext cx="1201500" cy="57099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2"/>
                </a:solidFill>
              </a:rPr>
              <a:t>VEViD</a:t>
            </a:r>
            <a:endParaRPr/>
          </a:p>
        </p:txBody>
      </p:sp>
      <p:cxnSp>
        <p:nvCxnSpPr>
          <p:cNvPr id="553" name="Google Shape;553;p56"/>
          <p:cNvCxnSpPr/>
          <p:nvPr/>
        </p:nvCxnSpPr>
        <p:spPr>
          <a:xfrm flipH="1" rot="10800000">
            <a:off x="2738536" y="3081613"/>
            <a:ext cx="1045500" cy="8391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56"/>
          <p:cNvSpPr txBox="1"/>
          <p:nvPr/>
        </p:nvSpPr>
        <p:spPr>
          <a:xfrm>
            <a:off x="0" y="48277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Source: https://arxiv.org/abs/2108.11250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YOLOP - Architecture</a:t>
            </a:r>
            <a:endParaRPr/>
          </a:p>
        </p:txBody>
      </p:sp>
      <p:sp>
        <p:nvSpPr>
          <p:cNvPr id="560" name="Google Shape;560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shared encoder, 3 separate decoders (7.9 million trainable parameters)</a:t>
            </a:r>
            <a:endParaRPr/>
          </a:p>
        </p:txBody>
      </p:sp>
      <p:sp>
        <p:nvSpPr>
          <p:cNvPr id="561" name="Google Shape;56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p57"/>
          <p:cNvSpPr txBox="1"/>
          <p:nvPr/>
        </p:nvSpPr>
        <p:spPr>
          <a:xfrm>
            <a:off x="135600" y="4636675"/>
            <a:ext cx="36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Source: https://arxiv.org/pdf/2108.11250.pdf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563" name="Google Shape;563;p57"/>
          <p:cNvPicPr preferRelativeResize="0"/>
          <p:nvPr/>
        </p:nvPicPr>
        <p:blipFill rotWithShape="1">
          <a:blip r:embed="rId3">
            <a:alphaModFix/>
          </a:blip>
          <a:srcRect b="4689" l="4522" r="3733" t="7499"/>
          <a:stretch/>
        </p:blipFill>
        <p:spPr>
          <a:xfrm>
            <a:off x="1869475" y="1627350"/>
            <a:ext cx="5405050" cy="29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PST cannot fix - Invisible Lane Lines</a:t>
            </a:r>
            <a:endParaRPr/>
          </a:p>
        </p:txBody>
      </p:sp>
      <p:sp>
        <p:nvSpPr>
          <p:cNvPr id="569" name="Google Shape;56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0" name="Google Shape;570;p58"/>
          <p:cNvPicPr preferRelativeResize="0"/>
          <p:nvPr/>
        </p:nvPicPr>
        <p:blipFill rotWithShape="1">
          <a:blip r:embed="rId3">
            <a:alphaModFix/>
          </a:blip>
          <a:srcRect b="13463" l="5383" r="51786" t="6254"/>
          <a:stretch/>
        </p:blipFill>
        <p:spPr>
          <a:xfrm>
            <a:off x="1191425" y="1293150"/>
            <a:ext cx="3039694" cy="16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8"/>
          <p:cNvPicPr preferRelativeResize="0"/>
          <p:nvPr/>
        </p:nvPicPr>
        <p:blipFill rotWithShape="1">
          <a:blip r:embed="rId4">
            <a:alphaModFix/>
          </a:blip>
          <a:srcRect b="13127" l="5856" r="51923" t="6583"/>
          <a:stretch/>
        </p:blipFill>
        <p:spPr>
          <a:xfrm>
            <a:off x="5450875" y="1280325"/>
            <a:ext cx="3021574" cy="1707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8"/>
          <p:cNvPicPr preferRelativeResize="0"/>
          <p:nvPr/>
        </p:nvPicPr>
        <p:blipFill rotWithShape="1">
          <a:blip r:embed="rId5">
            <a:alphaModFix/>
          </a:blip>
          <a:srcRect b="10796" l="8592" r="2185" t="5049"/>
          <a:stretch/>
        </p:blipFill>
        <p:spPr>
          <a:xfrm>
            <a:off x="1191425" y="3251540"/>
            <a:ext cx="3021575" cy="169355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3" name="Google Shape;573;p58"/>
          <p:cNvPicPr preferRelativeResize="0"/>
          <p:nvPr/>
        </p:nvPicPr>
        <p:blipFill rotWithShape="1">
          <a:blip r:embed="rId6">
            <a:alphaModFix/>
          </a:blip>
          <a:srcRect b="10579" l="8602" r="2063" t="4030"/>
          <a:stretch/>
        </p:blipFill>
        <p:spPr>
          <a:xfrm>
            <a:off x="5353275" y="3250772"/>
            <a:ext cx="3061776" cy="1738927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8"/>
          <p:cNvSpPr txBox="1"/>
          <p:nvPr/>
        </p:nvSpPr>
        <p:spPr>
          <a:xfrm>
            <a:off x="135575" y="1589200"/>
            <a:ext cx="195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Original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Image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75" name="Google Shape;575;p58"/>
          <p:cNvSpPr txBox="1"/>
          <p:nvPr/>
        </p:nvSpPr>
        <p:spPr>
          <a:xfrm>
            <a:off x="135575" y="3640125"/>
            <a:ext cx="195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Ground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Truth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76" name="Google Shape;576;p58"/>
          <p:cNvSpPr txBox="1"/>
          <p:nvPr/>
        </p:nvSpPr>
        <p:spPr>
          <a:xfrm>
            <a:off x="4414425" y="3640125"/>
            <a:ext cx="195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YOLOP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77" name="Google Shape;577;p58"/>
          <p:cNvSpPr txBox="1"/>
          <p:nvPr/>
        </p:nvSpPr>
        <p:spPr>
          <a:xfrm>
            <a:off x="4572000" y="1727800"/>
            <a:ext cx="195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PST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BDD100K Dataset - Lane Detection</a:t>
            </a:r>
            <a:endParaRPr/>
          </a:p>
        </p:txBody>
      </p:sp>
      <p:sp>
        <p:nvSpPr>
          <p:cNvPr id="583" name="Google Shape;58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100K Images - 70k train, 10k validation, 20k test</a:t>
            </a:r>
            <a:endParaRPr/>
          </a:p>
        </p:txBody>
      </p:sp>
      <p:pic>
        <p:nvPicPr>
          <p:cNvPr id="584" name="Google Shape;5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22525"/>
            <a:ext cx="4046755" cy="2276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5" name="Google Shape;58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500" y="1722525"/>
            <a:ext cx="4046800" cy="2276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wnloading buttons" id="586" name="Google Shape;58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4888" y="4283500"/>
            <a:ext cx="3248025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9"/>
          <p:cNvSpPr txBox="1"/>
          <p:nvPr/>
        </p:nvSpPr>
        <p:spPr>
          <a:xfrm>
            <a:off x="135600" y="4636675"/>
            <a:ext cx="364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Source: https://doc.bdd100k.com/format.html#segmentation-formats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588" name="Google Shape;58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59"/>
          <p:cNvSpPr txBox="1"/>
          <p:nvPr/>
        </p:nvSpPr>
        <p:spPr>
          <a:xfrm>
            <a:off x="4331775" y="4242650"/>
            <a:ext cx="81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8 bits: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590" name="Google Shape;590;p59"/>
          <p:cNvCxnSpPr>
            <a:stCxn id="586" idx="0"/>
          </p:cNvCxnSpPr>
          <p:nvPr/>
        </p:nvCxnSpPr>
        <p:spPr>
          <a:xfrm rot="10800000">
            <a:off x="6808900" y="3998800"/>
            <a:ext cx="0" cy="2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159300" y="1602275"/>
            <a:ext cx="175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Autonomous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driving </a:t>
            </a:r>
            <a:r>
              <a:rPr lang="en" sz="1800">
                <a:solidFill>
                  <a:schemeClr val="dk2"/>
                </a:solidFill>
              </a:rPr>
              <a:t>system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91" name="Google Shape;91;p17"/>
          <p:cNvCxnSpPr/>
          <p:nvPr/>
        </p:nvCxnSpPr>
        <p:spPr>
          <a:xfrm flipH="1" rot="10800000">
            <a:off x="1898200" y="1236650"/>
            <a:ext cx="765900" cy="559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17"/>
          <p:cNvSpPr txBox="1"/>
          <p:nvPr/>
        </p:nvSpPr>
        <p:spPr>
          <a:xfrm>
            <a:off x="2664000" y="1017725"/>
            <a:ext cx="190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Object detection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2511600" y="1602275"/>
            <a:ext cx="190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Drivable area segmentation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2664000" y="2464025"/>
            <a:ext cx="190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Lane detection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95" name="Google Shape;95;p17"/>
          <p:cNvCxnSpPr>
            <a:endCxn id="94" idx="1"/>
          </p:cNvCxnSpPr>
          <p:nvPr/>
        </p:nvCxnSpPr>
        <p:spPr>
          <a:xfrm>
            <a:off x="1933800" y="2189075"/>
            <a:ext cx="730200" cy="505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7"/>
          <p:cNvCxnSpPr/>
          <p:nvPr/>
        </p:nvCxnSpPr>
        <p:spPr>
          <a:xfrm>
            <a:off x="1886275" y="1967225"/>
            <a:ext cx="837300" cy="9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7"/>
          <p:cNvCxnSpPr/>
          <p:nvPr/>
        </p:nvCxnSpPr>
        <p:spPr>
          <a:xfrm>
            <a:off x="4572000" y="1244075"/>
            <a:ext cx="837300" cy="9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7"/>
          <p:cNvSpPr txBox="1"/>
          <p:nvPr/>
        </p:nvSpPr>
        <p:spPr>
          <a:xfrm>
            <a:off x="5348300" y="1017725"/>
            <a:ext cx="376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</a:t>
            </a:r>
            <a:r>
              <a:rPr lang="en" sz="1800">
                <a:solidFill>
                  <a:schemeClr val="dk2"/>
                </a:solidFill>
              </a:rPr>
              <a:t>elp the vehicle to avoid obstacles </a:t>
            </a:r>
            <a:endParaRPr/>
          </a:p>
        </p:txBody>
      </p:sp>
      <p:cxnSp>
        <p:nvCxnSpPr>
          <p:cNvPr id="99" name="Google Shape;99;p17"/>
          <p:cNvCxnSpPr/>
          <p:nvPr/>
        </p:nvCxnSpPr>
        <p:spPr>
          <a:xfrm>
            <a:off x="4295775" y="1967225"/>
            <a:ext cx="781500" cy="317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7"/>
          <p:cNvCxnSpPr/>
          <p:nvPr/>
        </p:nvCxnSpPr>
        <p:spPr>
          <a:xfrm flipH="1" rot="10800000">
            <a:off x="4331475" y="2403350"/>
            <a:ext cx="745800" cy="345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" name="Google Shape;101;p17"/>
          <p:cNvSpPr txBox="1"/>
          <p:nvPr/>
        </p:nvSpPr>
        <p:spPr>
          <a:xfrm>
            <a:off x="5253750" y="2110050"/>
            <a:ext cx="376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Plan the driving route of the vehicle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175" y="3365475"/>
            <a:ext cx="2393962" cy="134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7"/>
          <p:cNvCxnSpPr/>
          <p:nvPr/>
        </p:nvCxnSpPr>
        <p:spPr>
          <a:xfrm>
            <a:off x="3888050" y="4033663"/>
            <a:ext cx="839100" cy="102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274" y="3020717"/>
            <a:ext cx="3619699" cy="2036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117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Source: </a:t>
            </a:r>
            <a:r>
              <a:rPr lang="en" sz="900">
                <a:solidFill>
                  <a:schemeClr val="dk2"/>
                </a:solidFill>
              </a:rPr>
              <a:t>https://arxiv.org/abs/2108.11250</a:t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3515538" y="4033663"/>
            <a:ext cx="173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Neural network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2723575" y="991325"/>
            <a:ext cx="1738200" cy="48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2714025" y="1602275"/>
            <a:ext cx="1581900" cy="134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4525100" y="656625"/>
            <a:ext cx="208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Detection task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4345950" y="2647025"/>
            <a:ext cx="208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Segmentation</a:t>
            </a:r>
            <a:r>
              <a:rPr lang="en" sz="1800">
                <a:solidFill>
                  <a:srgbClr val="FF0000"/>
                </a:solidFill>
              </a:rPr>
              <a:t> task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14050"/>
            <a:ext cx="4211600" cy="16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231325" y="1171600"/>
            <a:ext cx="4340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Essential requirements: 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High precision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Real-time responsiveness - 30 fps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Lightweight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472450" y="1915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Source: https://arxiv.org/abs/2108.11250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622" y="2565474"/>
            <a:ext cx="7991979" cy="1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4772025" y="1728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(By 2022)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3948125" y="40591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ENet-SAD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5970125" y="603975"/>
            <a:ext cx="1741800" cy="26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383725" y="4691750"/>
            <a:ext cx="84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How to improve? → Use phase stretch transform (PST) for preprocessing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6980125" y="41353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Source: https://arxiv.org/abs/2108.11250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PhyCV – PST / VEViD</a:t>
            </a:r>
            <a:endParaRPr/>
          </a:p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Phase-Stretch Transform (PST)</a:t>
            </a:r>
            <a:r>
              <a:rPr lang="en"/>
              <a:t> </a:t>
            </a:r>
            <a:endParaRPr/>
          </a:p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50" y="1277300"/>
            <a:ext cx="6051349" cy="10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433725" y="1498475"/>
            <a:ext cx="2262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433725" y="1367525"/>
            <a:ext cx="226200" cy="488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3919875" y="1367525"/>
            <a:ext cx="907200" cy="48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4953325" y="1367525"/>
            <a:ext cx="907200" cy="488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20"/>
          <p:cNvCxnSpPr>
            <a:endCxn id="144" idx="1"/>
          </p:cNvCxnSpPr>
          <p:nvPr/>
        </p:nvCxnSpPr>
        <p:spPr>
          <a:xfrm flipH="1" rot="10800000">
            <a:off x="5979425" y="1468075"/>
            <a:ext cx="435000" cy="8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20"/>
          <p:cNvSpPr txBox="1"/>
          <p:nvPr/>
        </p:nvSpPr>
        <p:spPr>
          <a:xfrm>
            <a:off x="6414425" y="1129525"/>
            <a:ext cx="266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Gaussian low pass filter for imaging </a:t>
            </a:r>
            <a:r>
              <a:rPr lang="en" sz="1600">
                <a:solidFill>
                  <a:schemeClr val="dk2"/>
                </a:solidFill>
              </a:rPr>
              <a:t>denoising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45" name="Google Shape;145;p20"/>
          <p:cNvCxnSpPr/>
          <p:nvPr/>
        </p:nvCxnSpPr>
        <p:spPr>
          <a:xfrm flipH="1" rot="10800000">
            <a:off x="670350" y="1189538"/>
            <a:ext cx="468300" cy="1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0"/>
          <p:cNvSpPr txBox="1"/>
          <p:nvPr/>
        </p:nvSpPr>
        <p:spPr>
          <a:xfrm>
            <a:off x="1062450" y="982525"/>
            <a:ext cx="32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2D discrete stretch </a:t>
            </a:r>
            <a:r>
              <a:rPr lang="en" sz="1600">
                <a:solidFill>
                  <a:schemeClr val="dk2"/>
                </a:solidFill>
              </a:rPr>
              <a:t>operator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433725" y="2831925"/>
            <a:ext cx="413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Nonlinear frequency-dependent phase filter </a:t>
            </a:r>
            <a:endParaRPr sz="1600">
              <a:solidFill>
                <a:srgbClr val="FF0000"/>
              </a:solidFill>
            </a:endParaRPr>
          </a:p>
        </p:txBody>
      </p:sp>
      <p:cxnSp>
        <p:nvCxnSpPr>
          <p:cNvPr id="148" name="Google Shape;148;p20"/>
          <p:cNvCxnSpPr>
            <a:stCxn id="147" idx="3"/>
          </p:cNvCxnSpPr>
          <p:nvPr/>
        </p:nvCxnSpPr>
        <p:spPr>
          <a:xfrm>
            <a:off x="4571925" y="3047475"/>
            <a:ext cx="814800" cy="10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20"/>
          <p:cNvSpPr txBox="1"/>
          <p:nvPr/>
        </p:nvSpPr>
        <p:spPr>
          <a:xfrm>
            <a:off x="5474800" y="2708925"/>
            <a:ext cx="376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“...applies higher </a:t>
            </a:r>
            <a:r>
              <a:rPr lang="en" sz="1600">
                <a:solidFill>
                  <a:schemeClr val="dk1"/>
                </a:solidFill>
              </a:rPr>
              <a:t>amount</a:t>
            </a:r>
            <a:r>
              <a:rPr lang="en" sz="1600">
                <a:solidFill>
                  <a:schemeClr val="dk1"/>
                </a:solidFill>
              </a:rPr>
              <a:t> of phase to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higher frequency features”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925" y="3309825"/>
            <a:ext cx="25866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925" y="3935925"/>
            <a:ext cx="32963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3025" y="3645523"/>
            <a:ext cx="4319275" cy="127305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/>
          <p:nvPr/>
        </p:nvSpPr>
        <p:spPr>
          <a:xfrm>
            <a:off x="2886425" y="1367525"/>
            <a:ext cx="907200" cy="488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20"/>
          <p:cNvCxnSpPr/>
          <p:nvPr/>
        </p:nvCxnSpPr>
        <p:spPr>
          <a:xfrm flipH="1" rot="10800000">
            <a:off x="3680250" y="1189538"/>
            <a:ext cx="468300" cy="13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0"/>
          <p:cNvSpPr txBox="1"/>
          <p:nvPr/>
        </p:nvSpPr>
        <p:spPr>
          <a:xfrm>
            <a:off x="4148550" y="936425"/>
            <a:ext cx="32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Input image in spatial coordinates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6414425" y="483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Source: </a:t>
            </a:r>
            <a:r>
              <a:rPr lang="en" sz="900">
                <a:solidFill>
                  <a:schemeClr val="dk2"/>
                </a:solidFill>
              </a:rPr>
              <a:t>https://arxiv.org/pdf/2301.12531.pdf</a:t>
            </a: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3246525" y="1896500"/>
            <a:ext cx="369900" cy="488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3956225" y="2191025"/>
            <a:ext cx="266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Angel operator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59" name="Google Shape;159;p20"/>
          <p:cNvCxnSpPr>
            <a:endCxn id="158" idx="1"/>
          </p:cNvCxnSpPr>
          <p:nvPr/>
        </p:nvCxnSpPr>
        <p:spPr>
          <a:xfrm>
            <a:off x="3685625" y="2320475"/>
            <a:ext cx="270600" cy="8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Vision Enhancement via Diffraction and Coherent Detection (VEViD)</a:t>
            </a:r>
            <a:endParaRPr sz="2120"/>
          </a:p>
        </p:txBody>
      </p:sp>
      <p:sp>
        <p:nvSpPr>
          <p:cNvPr id="165" name="Google Shape;16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25" y="1311025"/>
            <a:ext cx="5462452" cy="13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453" y="3401325"/>
            <a:ext cx="4563399" cy="1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3896250" y="1311025"/>
            <a:ext cx="226200" cy="488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21"/>
          <p:cNvCxnSpPr/>
          <p:nvPr/>
        </p:nvCxnSpPr>
        <p:spPr>
          <a:xfrm flipH="1" rot="10800000">
            <a:off x="4178175" y="1158613"/>
            <a:ext cx="468300" cy="137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1"/>
          <p:cNvSpPr txBox="1"/>
          <p:nvPr/>
        </p:nvSpPr>
        <p:spPr>
          <a:xfrm>
            <a:off x="4703575" y="952100"/>
            <a:ext cx="36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Value channel in the HSV space 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4299913" y="1311025"/>
            <a:ext cx="226200" cy="488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" name="Google Shape;172;p21"/>
          <p:cNvCxnSpPr/>
          <p:nvPr/>
        </p:nvCxnSpPr>
        <p:spPr>
          <a:xfrm>
            <a:off x="4573150" y="1651975"/>
            <a:ext cx="1266300" cy="192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1"/>
          <p:cNvSpPr txBox="1"/>
          <p:nvPr/>
        </p:nvSpPr>
        <p:spPr>
          <a:xfrm>
            <a:off x="5788275" y="1651975"/>
            <a:ext cx="36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Regularization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3392663" y="2034925"/>
            <a:ext cx="226200" cy="488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" name="Google Shape;175;p21"/>
          <p:cNvCxnSpPr/>
          <p:nvPr/>
        </p:nvCxnSpPr>
        <p:spPr>
          <a:xfrm>
            <a:off x="3741550" y="2523025"/>
            <a:ext cx="647700" cy="125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1"/>
          <p:cNvSpPr txBox="1"/>
          <p:nvPr/>
        </p:nvSpPr>
        <p:spPr>
          <a:xfrm>
            <a:off x="4448775" y="2497100"/>
            <a:ext cx="36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Phase activation gain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4703600" y="1311025"/>
            <a:ext cx="907200" cy="48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424025" y="28178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Phase </a:t>
            </a:r>
            <a:r>
              <a:rPr lang="en" sz="1600">
                <a:solidFill>
                  <a:srgbClr val="FF0000"/>
                </a:solidFill>
              </a:rPr>
              <a:t>kernel</a:t>
            </a:r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550" y="3399325"/>
            <a:ext cx="2928600" cy="4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468" y="4090518"/>
            <a:ext cx="300339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/>
        </p:nvSpPr>
        <p:spPr>
          <a:xfrm>
            <a:off x="6414425" y="483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Source: https://arxiv.org/pdf/2301.12531.pdf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